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74" r:id="rId4"/>
    <p:sldId id="260" r:id="rId5"/>
    <p:sldId id="276" r:id="rId6"/>
    <p:sldId id="277" r:id="rId7"/>
    <p:sldId id="278" r:id="rId8"/>
    <p:sldId id="279" r:id="rId9"/>
    <p:sldId id="281" r:id="rId10"/>
    <p:sldId id="280" r:id="rId11"/>
    <p:sldId id="259" r:id="rId12"/>
    <p:sldId id="275" r:id="rId13"/>
    <p:sldId id="286" r:id="rId14"/>
    <p:sldId id="264" r:id="rId15"/>
    <p:sldId id="265" r:id="rId16"/>
    <p:sldId id="266" r:id="rId17"/>
    <p:sldId id="267" r:id="rId18"/>
    <p:sldId id="284" r:id="rId19"/>
    <p:sldId id="282" r:id="rId20"/>
    <p:sldId id="283" r:id="rId21"/>
    <p:sldId id="285" r:id="rId22"/>
    <p:sldId id="287" r:id="rId23"/>
    <p:sldId id="292" r:id="rId24"/>
    <p:sldId id="288" r:id="rId25"/>
    <p:sldId id="270" r:id="rId26"/>
    <p:sldId id="271" r:id="rId27"/>
    <p:sldId id="272" r:id="rId28"/>
    <p:sldId id="289" r:id="rId29"/>
    <p:sldId id="290" r:id="rId30"/>
    <p:sldId id="291" r:id="rId31"/>
    <p:sldId id="269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-AcerV5\Downloads\MONITORAGGIO%20PROVE%20INTERMEDIE%202%20Q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cidiacone\Desktop\invalsi\argo\tabelloni%20q1\MONITORAGGIO%20PROVE%20INTERMEDIE%202%20Q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PC-AcerV5\Downloads\MONITORAGGIO%20PROVE%20INTERMEDIE%202%20Q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PC-AcerV5\Downloads\MONITORAGGIO%20PROVE%20INTERMEDIE%202%20Q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ownloads\MONITORAGGIO%20PROVE%20INTERMEDIE%202%20Q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PC-AcerV5\Downloads\MONITORAGGIO%20PROVE%20INTERMEDIE%202%20Q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PC-AcerV5\Downloads\MONITORAGGIO%20PROVE%20INTERMEDIE%202%20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PROVE PARALLELE CLASSI PRIME</a:t>
            </a:r>
          </a:p>
          <a:p>
            <a:pPr>
              <a:defRPr/>
            </a:pPr>
            <a:r>
              <a:rPr lang="en-US" dirty="0" smtClean="0"/>
              <a:t>PERIODO </a:t>
            </a:r>
            <a:r>
              <a:rPr lang="en-US" dirty="0"/>
              <a:t>2° </a:t>
            </a:r>
            <a:r>
              <a:rPr lang="en-US" dirty="0" smtClean="0"/>
              <a:t>QUADRIMESTRE A.S. 2018-2019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1A</c:v>
                </c:pt>
              </c:strCache>
            </c:strRef>
          </c:tx>
          <c:invertIfNegative val="0"/>
          <c:cat>
            <c:strRef>
              <c:f>Foglio1!$B$1:$I$1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ARTE</c:v>
                </c:pt>
                <c:pt idx="7">
                  <c:v>MUSICA</c:v>
                </c:pt>
              </c:strCache>
            </c:strRef>
          </c:cat>
          <c:val>
            <c:numRef>
              <c:f>Foglio1!$B$2:$I$2</c:f>
              <c:numCache>
                <c:formatCode>General</c:formatCode>
                <c:ptCount val="8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  <c:pt idx="6">
                  <c:v>8</c:v>
                </c:pt>
                <c:pt idx="7">
                  <c:v>7.95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1B</c:v>
                </c:pt>
              </c:strCache>
            </c:strRef>
          </c:tx>
          <c:invertIfNegative val="0"/>
          <c:cat>
            <c:strRef>
              <c:f>Foglio1!$B$1:$I$1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ARTE</c:v>
                </c:pt>
                <c:pt idx="7">
                  <c:v>MUSICA</c:v>
                </c:pt>
              </c:strCache>
            </c:strRef>
          </c:cat>
          <c:val>
            <c:numRef>
              <c:f>Foglio1!$B$3:$I$3</c:f>
              <c:numCache>
                <c:formatCode>General</c:formatCode>
                <c:ptCount val="8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8.1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1C</c:v>
                </c:pt>
              </c:strCache>
            </c:strRef>
          </c:tx>
          <c:invertIfNegative val="0"/>
          <c:cat>
            <c:strRef>
              <c:f>Foglio1!$B$1:$I$1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ARTE</c:v>
                </c:pt>
                <c:pt idx="7">
                  <c:v>MUSICA</c:v>
                </c:pt>
              </c:strCache>
            </c:strRef>
          </c:cat>
          <c:val>
            <c:numRef>
              <c:f>Foglio1!$B$4:$I$4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6.2</c:v>
                </c:pt>
                <c:pt idx="6">
                  <c:v>9</c:v>
                </c:pt>
                <c:pt idx="7">
                  <c:v>7.3</c:v>
                </c:pt>
              </c:numCache>
            </c:numRef>
          </c:val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1D</c:v>
                </c:pt>
              </c:strCache>
            </c:strRef>
          </c:tx>
          <c:invertIfNegative val="0"/>
          <c:cat>
            <c:strRef>
              <c:f>Foglio1!$B$1:$I$1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ARTE</c:v>
                </c:pt>
                <c:pt idx="7">
                  <c:v>MUSICA</c:v>
                </c:pt>
              </c:strCache>
            </c:strRef>
          </c:cat>
          <c:val>
            <c:numRef>
              <c:f>Foglio1!$B$5:$I$5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8.1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1E</c:v>
                </c:pt>
              </c:strCache>
            </c:strRef>
          </c:tx>
          <c:invertIfNegative val="0"/>
          <c:cat>
            <c:strRef>
              <c:f>Foglio1!$B$1:$I$1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ARTE</c:v>
                </c:pt>
                <c:pt idx="7">
                  <c:v>MUSICA</c:v>
                </c:pt>
              </c:strCache>
            </c:strRef>
          </c:cat>
          <c:val>
            <c:numRef>
              <c:f>Foglio1!$B$6:$I$6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7.3</c:v>
                </c:pt>
                <c:pt idx="6">
                  <c:v>8</c:v>
                </c:pt>
                <c:pt idx="7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856944"/>
        <c:axId val="1836860208"/>
      </c:barChart>
      <c:catAx>
        <c:axId val="1836856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36860208"/>
        <c:crosses val="autoZero"/>
        <c:auto val="1"/>
        <c:lblAlgn val="ctr"/>
        <c:lblOffset val="100"/>
        <c:noMultiLvlLbl val="0"/>
      </c:catAx>
      <c:valAx>
        <c:axId val="1836860208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8368569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="1" i="0" baseline="0" dirty="0" smtClean="0">
                <a:effectLst/>
              </a:rPr>
              <a:t>MONITORAGGIO PROVE PARALLELE </a:t>
            </a:r>
            <a:r>
              <a:rPr lang="it-IT" sz="1800" b="1" i="0" baseline="0" dirty="0" smtClean="0">
                <a:effectLst/>
              </a:rPr>
              <a:t>CLASSI SECONDE </a:t>
            </a:r>
            <a:endParaRPr lang="it-IT" sz="1800" b="1" i="0" baseline="0" dirty="0" smtClean="0">
              <a:effectLst/>
            </a:endParaRPr>
          </a:p>
          <a:p>
            <a:pPr>
              <a:defRPr/>
            </a:pPr>
            <a:r>
              <a:rPr lang="it-IT" sz="1800" b="1" i="0" baseline="0" dirty="0" smtClean="0">
                <a:effectLst/>
              </a:rPr>
              <a:t>2°QUADRIMESTRE</a:t>
            </a:r>
            <a:endParaRPr lang="it-IT" dirty="0">
              <a:effectLst/>
            </a:endParaRPr>
          </a:p>
        </c:rich>
      </c:tx>
      <c:layout>
        <c:manualLayout>
          <c:xMode val="edge"/>
          <c:yMode val="edge"/>
          <c:x val="0.13517913817136012"/>
          <c:y val="1.9579226492080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Foglio2!$A$2</c:f>
              <c:strCache>
                <c:ptCount val="1"/>
                <c:pt idx="0">
                  <c:v>2A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Foglio2!$B$1:$I$1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MUSICA</c:v>
                </c:pt>
                <c:pt idx="7">
                  <c:v>ARTE</c:v>
                </c:pt>
              </c:strCache>
            </c:strRef>
          </c:cat>
          <c:val>
            <c:numRef>
              <c:f>Foglio2!$B$2:$I$2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9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10</c:v>
                </c:pt>
              </c:numCache>
            </c:numRef>
          </c:val>
        </c:ser>
        <c:ser>
          <c:idx val="1"/>
          <c:order val="1"/>
          <c:tx>
            <c:strRef>
              <c:f>Foglio2!$A$3</c:f>
              <c:strCache>
                <c:ptCount val="1"/>
                <c:pt idx="0">
                  <c:v>2B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Foglio2!$B$1:$I$1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MUSICA</c:v>
                </c:pt>
                <c:pt idx="7">
                  <c:v>ARTE</c:v>
                </c:pt>
              </c:strCache>
            </c:strRef>
          </c:cat>
          <c:val>
            <c:numRef>
              <c:f>Foglio2!$B$3:$I$3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Foglio2!$A$4</c:f>
              <c:strCache>
                <c:ptCount val="1"/>
                <c:pt idx="0">
                  <c:v>2C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Foglio2!$B$1:$I$1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MUSICA</c:v>
                </c:pt>
                <c:pt idx="7">
                  <c:v>ARTE</c:v>
                </c:pt>
              </c:strCache>
            </c:strRef>
          </c:cat>
          <c:val>
            <c:numRef>
              <c:f>Foglio2!$B$4:$I$4</c:f>
              <c:numCache>
                <c:formatCode>General</c:formatCode>
                <c:ptCount val="8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9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</c:numCache>
            </c:numRef>
          </c:val>
        </c:ser>
        <c:ser>
          <c:idx val="3"/>
          <c:order val="3"/>
          <c:tx>
            <c:strRef>
              <c:f>Foglio2!$A$5</c:f>
              <c:strCache>
                <c:ptCount val="1"/>
                <c:pt idx="0">
                  <c:v>2D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Foglio2!$B$1:$I$1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MUSICA</c:v>
                </c:pt>
                <c:pt idx="7">
                  <c:v>ARTE</c:v>
                </c:pt>
              </c:strCache>
            </c:strRef>
          </c:cat>
          <c:val>
            <c:numRef>
              <c:f>Foglio2!$B$5:$I$5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  <c:pt idx="6">
                  <c:v>8</c:v>
                </c:pt>
                <c:pt idx="7">
                  <c:v>9</c:v>
                </c:pt>
              </c:numCache>
            </c:numRef>
          </c:val>
        </c:ser>
        <c:ser>
          <c:idx val="4"/>
          <c:order val="4"/>
          <c:tx>
            <c:strRef>
              <c:f>Foglio2!$A$6</c:f>
              <c:strCache>
                <c:ptCount val="1"/>
                <c:pt idx="0">
                  <c:v>2E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Foglio2!$B$1:$I$1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MUSICA</c:v>
                </c:pt>
                <c:pt idx="7">
                  <c:v>ARTE</c:v>
                </c:pt>
              </c:strCache>
            </c:strRef>
          </c:cat>
          <c:val>
            <c:numRef>
              <c:f>Foglio2!$B$6:$I$6</c:f>
              <c:numCache>
                <c:formatCode>General</c:formatCode>
                <c:ptCount val="8"/>
                <c:pt idx="0">
                  <c:v>9</c:v>
                </c:pt>
                <c:pt idx="1">
                  <c:v>10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  <c:pt idx="5">
                  <c:v>9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318192"/>
        <c:axId val="1903318736"/>
        <c:axId val="0"/>
      </c:bar3DChart>
      <c:catAx>
        <c:axId val="190331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18736"/>
        <c:crosses val="autoZero"/>
        <c:auto val="1"/>
        <c:lblAlgn val="ctr"/>
        <c:lblOffset val="100"/>
        <c:noMultiLvlLbl val="0"/>
      </c:catAx>
      <c:valAx>
        <c:axId val="190331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18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Foglio2!$K$16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Foglio2!$J$17:$J$21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Foglio2!$K$17:$K$21</c:f>
              <c:numCache>
                <c:formatCode>General</c:formatCode>
                <c:ptCount val="5"/>
                <c:pt idx="0">
                  <c:v>8.4</c:v>
                </c:pt>
                <c:pt idx="1">
                  <c:v>8.1999999999999993</c:v>
                </c:pt>
                <c:pt idx="2">
                  <c:v>8.6999999999999993</c:v>
                </c:pt>
                <c:pt idx="3">
                  <c:v>8.3000000000000007</c:v>
                </c:pt>
                <c:pt idx="4">
                  <c:v>8.8000000000000007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6510896"/>
        <c:axId val="1906511440"/>
        <c:axId val="0"/>
      </c:bar3DChart>
      <c:catAx>
        <c:axId val="190651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6511440"/>
        <c:crosses val="autoZero"/>
        <c:auto val="1"/>
        <c:lblAlgn val="ctr"/>
        <c:lblOffset val="100"/>
        <c:noMultiLvlLbl val="0"/>
      </c:catAx>
      <c:valAx>
        <c:axId val="19065114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651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 </a:t>
            </a:r>
            <a:r>
              <a:rPr lang="en-US" dirty="0"/>
              <a:t>INGLESE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percent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3306224"/>
        <c:axId val="1903317104"/>
      </c:barChart>
      <c:catAx>
        <c:axId val="190330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17104"/>
        <c:crosses val="autoZero"/>
        <c:auto val="1"/>
        <c:lblAlgn val="ctr"/>
        <c:lblOffset val="100"/>
        <c:noMultiLvlLbl val="0"/>
      </c:catAx>
      <c:valAx>
        <c:axId val="190331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0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Foglio2!$B$9</c:f>
              <c:strCache>
                <c:ptCount val="1"/>
                <c:pt idx="0">
                  <c:v>MEDIA - INGLESE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Foglio2!$A$10:$A$14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Foglio2!$B$10:$B$14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03316016"/>
        <c:axId val="1903295344"/>
      </c:barChart>
      <c:catAx>
        <c:axId val="1903316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295344"/>
        <c:crosses val="autoZero"/>
        <c:auto val="1"/>
        <c:lblAlgn val="ctr"/>
        <c:lblOffset val="100"/>
        <c:noMultiLvlLbl val="0"/>
      </c:catAx>
      <c:valAx>
        <c:axId val="1903295344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90331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380074365704288E-2"/>
          <c:y val="0.18634259259259259"/>
          <c:w val="0.69354615048118984"/>
          <c:h val="0.7048767862350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Foglio2!$F$9</c:f>
              <c:strCache>
                <c:ptCount val="1"/>
                <c:pt idx="0">
                  <c:v>FRANCESE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Foglio2!$E$10:$E$14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Foglio2!$F$10:$F$14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03312752"/>
        <c:axId val="1903322000"/>
      </c:barChart>
      <c:catAx>
        <c:axId val="190331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22000"/>
        <c:crosses val="autoZero"/>
        <c:auto val="1"/>
        <c:lblAlgn val="ctr"/>
        <c:lblOffset val="100"/>
        <c:noMultiLvlLbl val="0"/>
      </c:catAx>
      <c:valAx>
        <c:axId val="190332200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90331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Foglio2!$B$16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Foglio2!$A$17:$A$21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Foglio2!$B$17:$B$21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03319280"/>
        <c:axId val="1903296432"/>
      </c:barChart>
      <c:catAx>
        <c:axId val="1903319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296432"/>
        <c:crosses val="autoZero"/>
        <c:auto val="1"/>
        <c:lblAlgn val="ctr"/>
        <c:lblOffset val="100"/>
        <c:noMultiLvlLbl val="0"/>
      </c:catAx>
      <c:valAx>
        <c:axId val="1903296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31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Foglio2!$E$16</c:f>
              <c:strCache>
                <c:ptCount val="1"/>
                <c:pt idx="0">
                  <c:v>SCIENZE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Foglio2!$D$17:$D$21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Foglio2!$E$17:$E$21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300240"/>
        <c:axId val="1903306768"/>
        <c:axId val="0"/>
      </c:bar3DChart>
      <c:catAx>
        <c:axId val="190330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06768"/>
        <c:crosses val="autoZero"/>
        <c:auto val="1"/>
        <c:lblAlgn val="ctr"/>
        <c:lblOffset val="100"/>
        <c:noMultiLvlLbl val="0"/>
      </c:catAx>
      <c:valAx>
        <c:axId val="1903306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30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696850393700789E-2"/>
          <c:y val="0.21056722076407117"/>
          <c:w val="0.8919698162729659"/>
          <c:h val="0.547895523476232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Foglio2!$I$9</c:f>
              <c:strCache>
                <c:ptCount val="1"/>
                <c:pt idx="0">
                  <c:v>TECNOLOGIA</c:v>
                </c:pt>
              </c:strCache>
            </c:strRef>
          </c:tx>
          <c:spPr>
            <a:solidFill>
              <a:srgbClr val="FFFF00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Foglio2!$H$10:$H$14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Foglio2!$I$10:$I$14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903320912"/>
        <c:axId val="1903307856"/>
        <c:axId val="0"/>
      </c:bar3DChart>
      <c:catAx>
        <c:axId val="190332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07856"/>
        <c:crosses val="autoZero"/>
        <c:auto val="1"/>
        <c:lblAlgn val="ctr"/>
        <c:lblOffset val="100"/>
        <c:noMultiLvlLbl val="0"/>
      </c:catAx>
      <c:valAx>
        <c:axId val="19033078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2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863517060367448E-2"/>
          <c:y val="0.19295166229221347"/>
          <c:w val="0.92913648293963258"/>
          <c:h val="0.565511081948089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Foglio2!$H$16</c:f>
              <c:strCache>
                <c:ptCount val="1"/>
                <c:pt idx="0">
                  <c:v>ARTE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Foglio2!$G$17:$G$21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Foglio2!$H$17:$H$21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903317648"/>
        <c:axId val="1903307312"/>
        <c:axId val="0"/>
      </c:bar3DChart>
      <c:catAx>
        <c:axId val="190331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07312"/>
        <c:crosses val="autoZero"/>
        <c:auto val="1"/>
        <c:lblAlgn val="ctr"/>
        <c:lblOffset val="100"/>
        <c:noMultiLvlLbl val="0"/>
      </c:catAx>
      <c:valAx>
        <c:axId val="1903307312"/>
        <c:scaling>
          <c:orientation val="minMax"/>
          <c:max val="9.5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1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Foglio2!$L$9</c:f>
              <c:strCache>
                <c:ptCount val="1"/>
                <c:pt idx="0">
                  <c:v>MUSICA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Foglio2!$K$10:$K$14</c:f>
              <c:strCache>
                <c:ptCount val="5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</c:strCache>
            </c:strRef>
          </c:cat>
          <c:val>
            <c:numRef>
              <c:f>Foglio2!$L$10:$L$14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314928"/>
        <c:axId val="1903291536"/>
        <c:axId val="0"/>
      </c:bar3DChart>
      <c:catAx>
        <c:axId val="190331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291536"/>
        <c:crosses val="autoZero"/>
        <c:auto val="1"/>
        <c:lblAlgn val="ctr"/>
        <c:lblOffset val="100"/>
        <c:noMultiLvlLbl val="0"/>
      </c:catAx>
      <c:valAx>
        <c:axId val="190329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31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Foglio1!$I$9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Foglio1!$H$10:$H$14</c:f>
              <c:strCache>
                <c:ptCount val="5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</c:strCache>
            </c:strRef>
          </c:cat>
          <c:val>
            <c:numRef>
              <c:f>Foglio1!$I$10:$I$14</c:f>
              <c:numCache>
                <c:formatCode>General</c:formatCode>
                <c:ptCount val="5"/>
                <c:pt idx="0">
                  <c:v>7.4</c:v>
                </c:pt>
                <c:pt idx="1">
                  <c:v>7.4</c:v>
                </c:pt>
                <c:pt idx="2">
                  <c:v>8</c:v>
                </c:pt>
                <c:pt idx="3">
                  <c:v>8</c:v>
                </c:pt>
                <c:pt idx="4">
                  <c:v>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36856400"/>
        <c:axId val="1836857488"/>
        <c:axId val="0"/>
      </c:bar3DChart>
      <c:catAx>
        <c:axId val="183685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6857488"/>
        <c:crosses val="autoZero"/>
        <c:auto val="1"/>
        <c:lblAlgn val="ctr"/>
        <c:lblOffset val="100"/>
        <c:noMultiLvlLbl val="0"/>
      </c:catAx>
      <c:valAx>
        <c:axId val="18368574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685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Monitoraggio</a:t>
            </a:r>
            <a:r>
              <a:rPr lang="it-IT" baseline="0" dirty="0" smtClean="0"/>
              <a:t> prove parallele 2° quadrimestre</a:t>
            </a:r>
          </a:p>
          <a:p>
            <a:pPr>
              <a:defRPr/>
            </a:pPr>
            <a:r>
              <a:rPr lang="it-IT" baseline="0" dirty="0" smtClean="0"/>
              <a:t>Classi terze</a:t>
            </a:r>
          </a:p>
          <a:p>
            <a:pPr>
              <a:defRPr/>
            </a:pPr>
            <a:r>
              <a:rPr lang="it-IT" baseline="0" dirty="0" smtClean="0"/>
              <a:t>a.s.2018-2019</a:t>
            </a:r>
            <a:endParaRPr lang="it-I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Foglio3!$A$2</c:f>
              <c:strCache>
                <c:ptCount val="1"/>
                <c:pt idx="0">
                  <c:v>3A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Foglio3!$B$1:$I$1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ARTE</c:v>
                </c:pt>
                <c:pt idx="7">
                  <c:v>MUSICA</c:v>
                </c:pt>
              </c:strCache>
            </c:strRef>
          </c:cat>
          <c:val>
            <c:numRef>
              <c:f>Foglio3!$B$2:$I$2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  <c:pt idx="5">
                  <c:v>8.6999999999999993</c:v>
                </c:pt>
                <c:pt idx="6">
                  <c:v>8</c:v>
                </c:pt>
                <c:pt idx="7">
                  <c:v>9</c:v>
                </c:pt>
              </c:numCache>
            </c:numRef>
          </c:val>
        </c:ser>
        <c:ser>
          <c:idx val="1"/>
          <c:order val="1"/>
          <c:tx>
            <c:strRef>
              <c:f>Foglio3!$A$3</c:f>
              <c:strCache>
                <c:ptCount val="1"/>
                <c:pt idx="0">
                  <c:v>3B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Foglio3!$B$1:$I$1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ARTE</c:v>
                </c:pt>
                <c:pt idx="7">
                  <c:v>MUSICA</c:v>
                </c:pt>
              </c:strCache>
            </c:strRef>
          </c:cat>
          <c:val>
            <c:numRef>
              <c:f>Foglio3!$B$3:$I$3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9</c:v>
                </c:pt>
              </c:numCache>
            </c:numRef>
          </c:val>
        </c:ser>
        <c:ser>
          <c:idx val="2"/>
          <c:order val="2"/>
          <c:tx>
            <c:strRef>
              <c:f>Foglio3!$A$4</c:f>
              <c:strCache>
                <c:ptCount val="1"/>
                <c:pt idx="0">
                  <c:v>3C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Foglio3!$B$1:$I$1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ARTE</c:v>
                </c:pt>
                <c:pt idx="7">
                  <c:v>MUSICA</c:v>
                </c:pt>
              </c:strCache>
            </c:strRef>
          </c:cat>
          <c:val>
            <c:numRef>
              <c:f>Foglio3!$B$4:$I$4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  <c:pt idx="5">
                  <c:v>7.4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</c:ser>
        <c:ser>
          <c:idx val="3"/>
          <c:order val="3"/>
          <c:tx>
            <c:strRef>
              <c:f>Foglio3!$A$5</c:f>
              <c:strCache>
                <c:ptCount val="1"/>
                <c:pt idx="0">
                  <c:v>3D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Foglio3!$B$1:$I$1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ARTE</c:v>
                </c:pt>
                <c:pt idx="7">
                  <c:v>MUSICA</c:v>
                </c:pt>
              </c:strCache>
            </c:strRef>
          </c:cat>
          <c:val>
            <c:numRef>
              <c:f>Foglio3!$B$5:$I$5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</c:ser>
        <c:ser>
          <c:idx val="4"/>
          <c:order val="4"/>
          <c:tx>
            <c:strRef>
              <c:f>Foglio3!$A$6</c:f>
              <c:strCache>
                <c:ptCount val="1"/>
                <c:pt idx="0">
                  <c:v>3E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Foglio3!$B$1:$I$1</c:f>
              <c:strCache>
                <c:ptCount val="8"/>
                <c:pt idx="0">
                  <c:v>ITALIANO</c:v>
                </c:pt>
                <c:pt idx="1">
                  <c:v>INGLESE</c:v>
                </c:pt>
                <c:pt idx="2">
                  <c:v>FRANCESE</c:v>
                </c:pt>
                <c:pt idx="3">
                  <c:v>MATEMATICA</c:v>
                </c:pt>
                <c:pt idx="4">
                  <c:v>SCIENZE</c:v>
                </c:pt>
                <c:pt idx="5">
                  <c:v>TECNOLOGIA</c:v>
                </c:pt>
                <c:pt idx="6">
                  <c:v>ARTE</c:v>
                </c:pt>
                <c:pt idx="7">
                  <c:v>MUSICA</c:v>
                </c:pt>
              </c:strCache>
            </c:strRef>
          </c:cat>
          <c:val>
            <c:numRef>
              <c:f>Foglio3!$B$6:$I$6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321456"/>
        <c:axId val="1903300784"/>
        <c:axId val="0"/>
      </c:bar3DChart>
      <c:catAx>
        <c:axId val="190332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00784"/>
        <c:crosses val="autoZero"/>
        <c:auto val="1"/>
        <c:lblAlgn val="ctr"/>
        <c:lblOffset val="100"/>
        <c:noMultiLvlLbl val="0"/>
      </c:catAx>
      <c:valAx>
        <c:axId val="190330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21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Foglio3!$P$1</c:f>
              <c:strCache>
                <c:ptCount val="1"/>
                <c:pt idx="0">
                  <c:v>ITALIANO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Foglio3!$O$2:$O$6</c:f>
              <c:strCache>
                <c:ptCount val="5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</c:strCache>
            </c:strRef>
          </c:cat>
          <c:val>
            <c:numRef>
              <c:f>Foglio3!$P$2:$P$6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319824"/>
        <c:axId val="1903310576"/>
        <c:axId val="0"/>
      </c:bar3DChart>
      <c:catAx>
        <c:axId val="190331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10576"/>
        <c:crosses val="autoZero"/>
        <c:auto val="1"/>
        <c:lblAlgn val="ctr"/>
        <c:lblOffset val="100"/>
        <c:noMultiLvlLbl val="0"/>
      </c:catAx>
      <c:valAx>
        <c:axId val="1903310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31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Foglio3!$B$9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Foglio3!$A$10:$A$14</c:f>
              <c:strCache>
                <c:ptCount val="5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</c:strCache>
            </c:strRef>
          </c:cat>
          <c:val>
            <c:numRef>
              <c:f>Foglio3!$B$10:$B$14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311120"/>
        <c:axId val="1903296976"/>
        <c:axId val="0"/>
      </c:bar3DChart>
      <c:catAx>
        <c:axId val="19033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296976"/>
        <c:crosses val="autoZero"/>
        <c:auto val="1"/>
        <c:lblAlgn val="ctr"/>
        <c:lblOffset val="100"/>
        <c:noMultiLvlLbl val="0"/>
      </c:catAx>
      <c:valAx>
        <c:axId val="1903296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31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Foglio3!$F$9</c:f>
              <c:strCache>
                <c:ptCount val="1"/>
                <c:pt idx="0">
                  <c:v>FRANCESE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Foglio3!$E$10:$E$14</c:f>
              <c:strCache>
                <c:ptCount val="5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</c:strCache>
            </c:strRef>
          </c:cat>
          <c:val>
            <c:numRef>
              <c:f>Foglio3!$F$10:$F$14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311664"/>
        <c:axId val="1903312208"/>
        <c:axId val="0"/>
      </c:bar3DChart>
      <c:catAx>
        <c:axId val="190331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12208"/>
        <c:crosses val="autoZero"/>
        <c:auto val="1"/>
        <c:lblAlgn val="ctr"/>
        <c:lblOffset val="100"/>
        <c:noMultiLvlLbl val="0"/>
      </c:catAx>
      <c:valAx>
        <c:axId val="19033122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1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Foglio3!$B$16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Foglio3!$A$17:$A$21</c:f>
              <c:strCache>
                <c:ptCount val="5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</c:strCache>
            </c:strRef>
          </c:cat>
          <c:val>
            <c:numRef>
              <c:f>Foglio3!$B$17:$B$21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303504"/>
        <c:axId val="1903299696"/>
        <c:axId val="0"/>
      </c:bar3DChart>
      <c:catAx>
        <c:axId val="190330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299696"/>
        <c:crosses val="autoZero"/>
        <c:auto val="1"/>
        <c:lblAlgn val="ctr"/>
        <c:lblOffset val="100"/>
        <c:noMultiLvlLbl val="0"/>
      </c:catAx>
      <c:valAx>
        <c:axId val="1903299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30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Foglio3!$E$16</c:f>
              <c:strCache>
                <c:ptCount val="1"/>
                <c:pt idx="0">
                  <c:v>SCIENZE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Foglio3!$D$17:$D$21</c:f>
              <c:strCache>
                <c:ptCount val="5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</c:strCache>
            </c:strRef>
          </c:cat>
          <c:val>
            <c:numRef>
              <c:f>Foglio3!$E$17:$E$21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289904"/>
        <c:axId val="1903313296"/>
        <c:axId val="0"/>
      </c:bar3DChart>
      <c:catAx>
        <c:axId val="190328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13296"/>
        <c:crosses val="autoZero"/>
        <c:auto val="1"/>
        <c:lblAlgn val="ctr"/>
        <c:lblOffset val="100"/>
        <c:noMultiLvlLbl val="0"/>
      </c:catAx>
      <c:valAx>
        <c:axId val="1903313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28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Foglio3!$I$9</c:f>
              <c:strCache>
                <c:ptCount val="1"/>
                <c:pt idx="0">
                  <c:v>TECNOLOGIA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Foglio3!$H$10:$H$14</c:f>
              <c:strCache>
                <c:ptCount val="5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</c:strCache>
            </c:strRef>
          </c:cat>
          <c:val>
            <c:numRef>
              <c:f>Foglio3!$I$10:$I$14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9</c:v>
                </c:pt>
                <c:pt idx="2">
                  <c:v>7.4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290448"/>
        <c:axId val="1903313840"/>
        <c:axId val="0"/>
      </c:bar3DChart>
      <c:catAx>
        <c:axId val="190329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13840"/>
        <c:crosses val="autoZero"/>
        <c:auto val="1"/>
        <c:lblAlgn val="ctr"/>
        <c:lblOffset val="100"/>
        <c:noMultiLvlLbl val="0"/>
      </c:catAx>
      <c:valAx>
        <c:axId val="1903313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29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Foglio3!$H$16</c:f>
              <c:strCache>
                <c:ptCount val="1"/>
                <c:pt idx="0">
                  <c:v>ARTE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Foglio3!$G$17:$G$21</c:f>
              <c:strCache>
                <c:ptCount val="5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</c:strCache>
            </c:strRef>
          </c:cat>
          <c:val>
            <c:numRef>
              <c:f>Foglio3!$H$17:$H$21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315472"/>
        <c:axId val="1903295888"/>
        <c:axId val="0"/>
      </c:bar3DChart>
      <c:catAx>
        <c:axId val="190331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295888"/>
        <c:crosses val="autoZero"/>
        <c:auto val="1"/>
        <c:lblAlgn val="ctr"/>
        <c:lblOffset val="100"/>
        <c:noMultiLvlLbl val="0"/>
      </c:catAx>
      <c:valAx>
        <c:axId val="1903295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31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Foglio3!$K$16</c:f>
              <c:strCache>
                <c:ptCount val="1"/>
                <c:pt idx="0">
                  <c:v>MUSICA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Foglio3!$J$17:$J$21</c:f>
              <c:strCache>
                <c:ptCount val="5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</c:strCache>
            </c:strRef>
          </c:cat>
          <c:val>
            <c:numRef>
              <c:f>Foglio3!$K$17:$K$21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290992"/>
        <c:axId val="1903292624"/>
        <c:axId val="0"/>
      </c:bar3DChart>
      <c:catAx>
        <c:axId val="19032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292624"/>
        <c:crosses val="autoZero"/>
        <c:auto val="1"/>
        <c:lblAlgn val="ctr"/>
        <c:lblOffset val="100"/>
        <c:noMultiLvlLbl val="0"/>
      </c:catAx>
      <c:valAx>
        <c:axId val="1903292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29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Foglio1!$B$9</c:f>
              <c:strCache>
                <c:ptCount val="1"/>
                <c:pt idx="0">
                  <c:v>INGLESE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Foglio1!$A$10:$A$14</c:f>
              <c:strCache>
                <c:ptCount val="5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</c:strCache>
            </c:strRef>
          </c:cat>
          <c:val>
            <c:numRef>
              <c:f>Foglio1!$B$10:$B$14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36858032"/>
        <c:axId val="1836858576"/>
        <c:axId val="0"/>
      </c:bar3DChart>
      <c:catAx>
        <c:axId val="183685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36858576"/>
        <c:crosses val="autoZero"/>
        <c:auto val="1"/>
        <c:lblAlgn val="ctr"/>
        <c:lblOffset val="100"/>
        <c:noMultiLvlLbl val="0"/>
      </c:catAx>
      <c:valAx>
        <c:axId val="1836858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3685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Foglio1!$F$9</c:f>
              <c:strCache>
                <c:ptCount val="1"/>
                <c:pt idx="0">
                  <c:v>FRANCESE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Foglio1!$E$10:$E$14</c:f>
              <c:strCache>
                <c:ptCount val="5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</c:strCache>
            </c:strRef>
          </c:cat>
          <c:val>
            <c:numRef>
              <c:f>Foglio1!$F$10:$F$14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82337088"/>
        <c:axId val="1903308400"/>
        <c:axId val="0"/>
      </c:bar3DChart>
      <c:catAx>
        <c:axId val="158233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08400"/>
        <c:crosses val="autoZero"/>
        <c:auto val="1"/>
        <c:lblAlgn val="ctr"/>
        <c:lblOffset val="100"/>
        <c:noMultiLvlLbl val="0"/>
      </c:catAx>
      <c:valAx>
        <c:axId val="1903308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8233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Foglio1!$B$16</c:f>
              <c:strCache>
                <c:ptCount val="1"/>
                <c:pt idx="0">
                  <c:v>MATEMATICA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Foglio1!$A$17:$A$21</c:f>
              <c:strCache>
                <c:ptCount val="5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</c:strCache>
            </c:strRef>
          </c:cat>
          <c:val>
            <c:numRef>
              <c:f>Foglio1!$B$17:$B$21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308944"/>
        <c:axId val="1903320368"/>
        <c:axId val="0"/>
      </c:bar3DChart>
      <c:catAx>
        <c:axId val="190330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20368"/>
        <c:crosses val="autoZero"/>
        <c:auto val="1"/>
        <c:lblAlgn val="ctr"/>
        <c:lblOffset val="100"/>
        <c:noMultiLvlLbl val="0"/>
      </c:catAx>
      <c:valAx>
        <c:axId val="1903320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30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Foglio1!$F$16</c:f>
              <c:strCache>
                <c:ptCount val="1"/>
                <c:pt idx="0">
                  <c:v>SCIENZE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Foglio1!$E$17:$E$21</c:f>
              <c:strCache>
                <c:ptCount val="5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</c:strCache>
            </c:strRef>
          </c:cat>
          <c:val>
            <c:numRef>
              <c:f>Foglio1!$F$17:$F$21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304592"/>
        <c:axId val="1903305136"/>
        <c:axId val="0"/>
      </c:bar3DChart>
      <c:catAx>
        <c:axId val="190330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05136"/>
        <c:crosses val="autoZero"/>
        <c:auto val="1"/>
        <c:lblAlgn val="ctr"/>
        <c:lblOffset val="100"/>
        <c:noMultiLvlLbl val="0"/>
      </c:catAx>
      <c:valAx>
        <c:axId val="1903305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30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27422663843759E-2"/>
          <c:y val="0.13035683081529617"/>
          <c:w val="0.95834515467231252"/>
          <c:h val="0.787939987437363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Foglio1!$L$7</c:f>
              <c:strCache>
                <c:ptCount val="1"/>
                <c:pt idx="0">
                  <c:v>TECNOLOGIA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Foglio1!$K$8:$K$12</c:f>
              <c:strCache>
                <c:ptCount val="5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</c:strCache>
            </c:strRef>
          </c:cat>
          <c:val>
            <c:numRef>
              <c:f>Foglio1!$L$8:$L$12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7.8</c:v>
                </c:pt>
                <c:pt idx="2">
                  <c:v>6.4</c:v>
                </c:pt>
                <c:pt idx="3">
                  <c:v>8.1</c:v>
                </c:pt>
                <c:pt idx="4">
                  <c:v>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309488"/>
        <c:axId val="1903292080"/>
        <c:axId val="0"/>
      </c:bar3DChart>
      <c:catAx>
        <c:axId val="190330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292080"/>
        <c:crosses val="autoZero"/>
        <c:auto val="1"/>
        <c:lblAlgn val="ctr"/>
        <c:lblOffset val="100"/>
        <c:noMultiLvlLbl val="0"/>
      </c:catAx>
      <c:valAx>
        <c:axId val="1903292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330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Foglio1!$I$16</c:f>
              <c:strCache>
                <c:ptCount val="1"/>
                <c:pt idx="0">
                  <c:v>ARTE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Foglio1!$H$17:$H$21</c:f>
              <c:strCache>
                <c:ptCount val="5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</c:strCache>
            </c:strRef>
          </c:cat>
          <c:val>
            <c:numRef>
              <c:f>Foglio1!$I$17:$I$21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316560"/>
        <c:axId val="1903297520"/>
        <c:axId val="0"/>
      </c:bar3DChart>
      <c:catAx>
        <c:axId val="190331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297520"/>
        <c:crosses val="autoZero"/>
        <c:auto val="1"/>
        <c:lblAlgn val="ctr"/>
        <c:lblOffset val="100"/>
        <c:noMultiLvlLbl val="0"/>
      </c:catAx>
      <c:valAx>
        <c:axId val="19032975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1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Foglio1!$L$16</c:f>
              <c:strCache>
                <c:ptCount val="1"/>
                <c:pt idx="0">
                  <c:v>MUSICA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Foglio1!$K$17:$K$21</c:f>
              <c:strCache>
                <c:ptCount val="5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</c:strCache>
            </c:strRef>
          </c:cat>
          <c:val>
            <c:numRef>
              <c:f>Foglio1!$L$17:$L$21</c:f>
              <c:numCache>
                <c:formatCode>General</c:formatCode>
                <c:ptCount val="5"/>
                <c:pt idx="0">
                  <c:v>7.95</c:v>
                </c:pt>
                <c:pt idx="1">
                  <c:v>8.1</c:v>
                </c:pt>
                <c:pt idx="2">
                  <c:v>7.3</c:v>
                </c:pt>
                <c:pt idx="3">
                  <c:v>8</c:v>
                </c:pt>
                <c:pt idx="4">
                  <c:v>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305680"/>
        <c:axId val="1903298064"/>
        <c:axId val="0"/>
      </c:bar3DChart>
      <c:catAx>
        <c:axId val="190330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298064"/>
        <c:crosses val="autoZero"/>
        <c:auto val="1"/>
        <c:lblAlgn val="ctr"/>
        <c:lblOffset val="100"/>
        <c:noMultiLvlLbl val="0"/>
      </c:catAx>
      <c:valAx>
        <c:axId val="190329806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30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2A13C-C5AE-49BE-AFAD-C7A2BD0032ED}" type="datetimeFigureOut">
              <a:rPr lang="it-IT" smtClean="0"/>
              <a:t>19/06/2019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BA7E3-5E17-4E61-8B17-41A92E894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0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BA7E3-5E17-4E61-8B17-41A92E894FF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454F33F-F540-4D04-9C1D-8C0B59504D93}" type="datetime1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0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912-E636-444F-BB6A-7810934660F5}" type="datetime1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1496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912-E636-444F-BB6A-7810934660F5}" type="datetime1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96484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912-E636-444F-BB6A-7810934660F5}" type="datetime1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4570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912-E636-444F-BB6A-7810934660F5}" type="datetime1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06166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912-E636-444F-BB6A-7810934660F5}" type="datetime1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2806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912-E636-444F-BB6A-7810934660F5}" type="datetime1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22391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2DA6-C003-4372-A368-B8DBD52851D1}" type="datetime1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46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D912-E636-444F-BB6A-7810934660F5}" type="datetime1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9708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C6F6-01F9-4954-91C8-BE639744B841}" type="datetime1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18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E98-35FC-4B0E-86B4-063C454F8943}" type="datetime1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33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507F-54D0-4A03-B36D-2B855EA8B01F}" type="datetime1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77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740B-4FAE-4723-90AF-AB5F63444E47}" type="datetime1">
              <a:rPr lang="it-IT" smtClean="0"/>
              <a:t>19/06/2019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3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FE2E-7850-4D36-98B5-04AED3C15898}" type="datetime1">
              <a:rPr lang="it-IT" smtClean="0"/>
              <a:t>19/06/2019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68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31BB-79FB-41A8-800F-FF6CFD2F2BA6}" type="datetime1">
              <a:rPr lang="it-IT" smtClean="0"/>
              <a:t>19/06/2019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32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6072-81FE-4AA9-B11E-E17C5893372A}" type="datetime1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5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51B-99CB-4A90-B1C4-438257B046D1}" type="datetime1">
              <a:rPr lang="it-IT" smtClean="0"/>
              <a:t>19/06/2019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69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7AD912-E636-444F-BB6A-7810934660F5}" type="datetime1">
              <a:rPr lang="it-IT" smtClean="0"/>
              <a:t>19/06/2019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595B6F-C32C-45EE-83B8-0552DF3A26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36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Report-monitoraggio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2° Quadrimestre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u="sng" dirty="0"/>
              <a:t>PROVE OGGETTIVE COMUNI PER CLASSI </a:t>
            </a:r>
            <a:r>
              <a:rPr lang="it-IT" b="1" u="sng" dirty="0" smtClean="0"/>
              <a:t>PARALLELE</a:t>
            </a:r>
          </a:p>
          <a:p>
            <a:r>
              <a:rPr lang="it-IT" b="1" u="sng" dirty="0" smtClean="0"/>
              <a:t>Scuola secondaria di 1° grado</a:t>
            </a:r>
          </a:p>
          <a:p>
            <a:endParaRPr lang="it-IT" b="1" u="sng" dirty="0"/>
          </a:p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4996"/>
            <a:ext cx="1978344" cy="20118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778" y="264996"/>
            <a:ext cx="1453613" cy="215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4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700042"/>
              </p:ext>
            </p:extLst>
          </p:nvPr>
        </p:nvGraphicFramePr>
        <p:xfrm>
          <a:off x="1176865" y="476672"/>
          <a:ext cx="692352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82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031812"/>
              </p:ext>
            </p:extLst>
          </p:nvPr>
        </p:nvGraphicFramePr>
        <p:xfrm>
          <a:off x="971600" y="980727"/>
          <a:ext cx="6984776" cy="497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Risultati delle </a:t>
            </a:r>
            <a:r>
              <a:rPr lang="it-IT" dirty="0" smtClean="0"/>
              <a:t>prove</a:t>
            </a:r>
            <a:br>
              <a:rPr lang="it-IT" dirty="0" smtClean="0"/>
            </a:br>
            <a:r>
              <a:rPr lang="it-IT" dirty="0" smtClean="0"/>
              <a:t>CLASSI SECONDE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In generale, come si evince dalle medie delle discipline e dai grafici allegati, i risultati sono :</a:t>
            </a:r>
          </a:p>
          <a:p>
            <a:pPr marL="0" indent="0" algn="just">
              <a:buNone/>
            </a:pPr>
            <a:r>
              <a:rPr lang="it-IT" dirty="0"/>
              <a:t> ITALIANO media </a:t>
            </a:r>
            <a:r>
              <a:rPr lang="it-IT" dirty="0" smtClean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 INGLESE media </a:t>
            </a:r>
            <a:r>
              <a:rPr lang="it-IT" dirty="0" smtClean="0"/>
              <a:t>9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 FRANCESE </a:t>
            </a:r>
            <a:r>
              <a:rPr lang="it-IT" dirty="0" smtClean="0"/>
              <a:t>media 8 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MATEMATICA media </a:t>
            </a:r>
            <a:r>
              <a:rPr lang="it-IT" dirty="0" smtClean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SCIENZE media </a:t>
            </a:r>
            <a:r>
              <a:rPr lang="it-IT" dirty="0" smtClean="0"/>
              <a:t>7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TECNOLOGIA media </a:t>
            </a:r>
            <a:r>
              <a:rPr lang="it-IT" dirty="0" smtClean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MUSICA media </a:t>
            </a:r>
            <a:r>
              <a:rPr lang="it-IT" dirty="0" smtClean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ARTE media </a:t>
            </a:r>
            <a:r>
              <a:rPr lang="it-IT" dirty="0" smtClean="0"/>
              <a:t>9</a:t>
            </a:r>
            <a:endParaRPr lang="it-IT" dirty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608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742087"/>
              </p:ext>
            </p:extLst>
          </p:nvPr>
        </p:nvGraphicFramePr>
        <p:xfrm>
          <a:off x="1043608" y="908720"/>
          <a:ext cx="6984776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82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607547"/>
              </p:ext>
            </p:extLst>
          </p:nvPr>
        </p:nvGraphicFramePr>
        <p:xfrm>
          <a:off x="1176865" y="1124744"/>
          <a:ext cx="656348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7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388303"/>
              </p:ext>
            </p:extLst>
          </p:nvPr>
        </p:nvGraphicFramePr>
        <p:xfrm>
          <a:off x="899592" y="908720"/>
          <a:ext cx="72008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929326"/>
              </p:ext>
            </p:extLst>
          </p:nvPr>
        </p:nvGraphicFramePr>
        <p:xfrm>
          <a:off x="1176864" y="1196752"/>
          <a:ext cx="6707503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08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6856"/>
              </p:ext>
            </p:extLst>
          </p:nvPr>
        </p:nvGraphicFramePr>
        <p:xfrm>
          <a:off x="1475656" y="1628800"/>
          <a:ext cx="676875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022311"/>
              </p:ext>
            </p:extLst>
          </p:nvPr>
        </p:nvGraphicFramePr>
        <p:xfrm>
          <a:off x="1331640" y="2057400"/>
          <a:ext cx="6336704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091477"/>
              </p:ext>
            </p:extLst>
          </p:nvPr>
        </p:nvGraphicFramePr>
        <p:xfrm>
          <a:off x="1547664" y="1268760"/>
          <a:ext cx="6408712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8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814036"/>
              </p:ext>
            </p:extLst>
          </p:nvPr>
        </p:nvGraphicFramePr>
        <p:xfrm>
          <a:off x="1403648" y="1556792"/>
          <a:ext cx="64087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333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015329"/>
              </p:ext>
            </p:extLst>
          </p:nvPr>
        </p:nvGraphicFramePr>
        <p:xfrm>
          <a:off x="395536" y="1124743"/>
          <a:ext cx="8280920" cy="4835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304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975930"/>
              </p:ext>
            </p:extLst>
          </p:nvPr>
        </p:nvGraphicFramePr>
        <p:xfrm>
          <a:off x="1547664" y="1844824"/>
          <a:ext cx="55983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6452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255965"/>
              </p:ext>
            </p:extLst>
          </p:nvPr>
        </p:nvGraphicFramePr>
        <p:xfrm>
          <a:off x="1331640" y="1124744"/>
          <a:ext cx="66247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436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135718"/>
              </p:ext>
            </p:extLst>
          </p:nvPr>
        </p:nvGraphicFramePr>
        <p:xfrm>
          <a:off x="1043608" y="836712"/>
          <a:ext cx="69847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79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delle prove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In generale, come si evince dalle medie delle discipline e dai grafici allegati, i risultati sono :</a:t>
            </a:r>
          </a:p>
          <a:p>
            <a:pPr marL="0" indent="0" algn="just">
              <a:buNone/>
            </a:pPr>
            <a:r>
              <a:rPr lang="it-IT" dirty="0"/>
              <a:t> </a:t>
            </a:r>
            <a:r>
              <a:rPr lang="it-IT" dirty="0" smtClean="0"/>
              <a:t> ITALIANO media 8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 INGLESE media 9</a:t>
            </a:r>
          </a:p>
          <a:p>
            <a:pPr marL="0" indent="0" algn="just">
              <a:buNone/>
            </a:pPr>
            <a:r>
              <a:rPr lang="it-IT" dirty="0" smtClean="0"/>
              <a:t> FRANCESE </a:t>
            </a:r>
            <a:r>
              <a:rPr lang="it-IT" dirty="0"/>
              <a:t>media </a:t>
            </a:r>
            <a:r>
              <a:rPr lang="it-IT" dirty="0" smtClean="0"/>
              <a:t>8</a:t>
            </a:r>
          </a:p>
          <a:p>
            <a:pPr marL="0" indent="0" algn="just">
              <a:buNone/>
            </a:pPr>
            <a:r>
              <a:rPr lang="it-IT" dirty="0" smtClean="0"/>
              <a:t>MATEMATICA </a:t>
            </a:r>
            <a:r>
              <a:rPr lang="it-IT" dirty="0"/>
              <a:t>media </a:t>
            </a:r>
            <a:r>
              <a:rPr lang="it-IT" dirty="0" smtClean="0"/>
              <a:t>7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SCIENZE </a:t>
            </a:r>
            <a:r>
              <a:rPr lang="it-IT" dirty="0"/>
              <a:t>media </a:t>
            </a:r>
            <a:r>
              <a:rPr lang="it-IT" dirty="0" smtClean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TECNOLOGIA </a:t>
            </a:r>
            <a:r>
              <a:rPr lang="it-IT" dirty="0"/>
              <a:t>media </a:t>
            </a:r>
            <a:r>
              <a:rPr lang="it-IT" dirty="0" smtClean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MUSICA </a:t>
            </a:r>
            <a:r>
              <a:rPr lang="it-IT" dirty="0"/>
              <a:t>media </a:t>
            </a:r>
            <a:r>
              <a:rPr lang="it-IT" dirty="0" smtClean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ARTE </a:t>
            </a:r>
            <a:r>
              <a:rPr lang="it-IT" dirty="0"/>
              <a:t>media </a:t>
            </a:r>
            <a:r>
              <a:rPr lang="it-IT" dirty="0" smtClean="0"/>
              <a:t>8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862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243220"/>
              </p:ext>
            </p:extLst>
          </p:nvPr>
        </p:nvGraphicFramePr>
        <p:xfrm>
          <a:off x="1475656" y="2057400"/>
          <a:ext cx="6480720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7498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554696"/>
              </p:ext>
            </p:extLst>
          </p:nvPr>
        </p:nvGraphicFramePr>
        <p:xfrm>
          <a:off x="1331640" y="836712"/>
          <a:ext cx="68407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7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293199"/>
              </p:ext>
            </p:extLst>
          </p:nvPr>
        </p:nvGraphicFramePr>
        <p:xfrm>
          <a:off x="1176865" y="1340768"/>
          <a:ext cx="6851519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7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281757"/>
              </p:ext>
            </p:extLst>
          </p:nvPr>
        </p:nvGraphicFramePr>
        <p:xfrm>
          <a:off x="1176865" y="2057400"/>
          <a:ext cx="68515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7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400954"/>
              </p:ext>
            </p:extLst>
          </p:nvPr>
        </p:nvGraphicFramePr>
        <p:xfrm>
          <a:off x="1331640" y="2057400"/>
          <a:ext cx="6408712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9063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119958"/>
              </p:ext>
            </p:extLst>
          </p:nvPr>
        </p:nvGraphicFramePr>
        <p:xfrm>
          <a:off x="1547664" y="2057400"/>
          <a:ext cx="6408712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545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2543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Risultati delle prove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76865" y="1556793"/>
            <a:ext cx="6798736" cy="43783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In generale, come si evince dalle medie delle discipline e dai grafici allegati, i risultati sono :</a:t>
            </a:r>
          </a:p>
          <a:p>
            <a:pPr marL="0" indent="0" algn="just">
              <a:buNone/>
            </a:pPr>
            <a:r>
              <a:rPr lang="it-IT" dirty="0"/>
              <a:t>ITALIANO media </a:t>
            </a:r>
            <a:r>
              <a:rPr lang="it-IT" dirty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 INGLESE media </a:t>
            </a:r>
            <a:r>
              <a:rPr lang="it-IT" dirty="0" smtClean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 FRANCESE media </a:t>
            </a:r>
            <a:r>
              <a:rPr lang="it-IT" dirty="0" smtClean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MATEMATICA media </a:t>
            </a:r>
            <a:r>
              <a:rPr lang="it-IT" dirty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SCIENZE media </a:t>
            </a:r>
            <a:r>
              <a:rPr lang="it-IT" dirty="0"/>
              <a:t>7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TECNOLOGIA media </a:t>
            </a:r>
            <a:r>
              <a:rPr lang="it-IT" dirty="0" smtClean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MUSICA media </a:t>
            </a:r>
            <a:r>
              <a:rPr lang="it-IT" dirty="0" smtClean="0"/>
              <a:t>8</a:t>
            </a:r>
            <a:endParaRPr lang="it-IT" dirty="0"/>
          </a:p>
          <a:p>
            <a:pPr marL="0" indent="0" algn="just">
              <a:buNone/>
            </a:pPr>
            <a:r>
              <a:rPr lang="it-IT" dirty="0"/>
              <a:t>ARTE media </a:t>
            </a:r>
            <a:r>
              <a:rPr lang="it-IT" dirty="0"/>
              <a:t>8</a:t>
            </a:r>
            <a:endParaRPr lang="it-IT" dirty="0"/>
          </a:p>
          <a:p>
            <a:pPr marL="457200" indent="-457200">
              <a:buAutoNum type="arabicPlain" startAt="7"/>
            </a:pPr>
            <a:endParaRPr lang="it-IT" dirty="0"/>
          </a:p>
          <a:p>
            <a:pPr marL="457200" indent="-457200">
              <a:buAutoNum type="arabicPlain" startAt="7"/>
            </a:pPr>
            <a:endParaRPr lang="it-IT" dirty="0" smtClean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842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386882"/>
              </p:ext>
            </p:extLst>
          </p:nvPr>
        </p:nvGraphicFramePr>
        <p:xfrm>
          <a:off x="1176865" y="1052736"/>
          <a:ext cx="670750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833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642743"/>
              </p:ext>
            </p:extLst>
          </p:nvPr>
        </p:nvGraphicFramePr>
        <p:xfrm>
          <a:off x="1691680" y="1340768"/>
          <a:ext cx="62646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248440"/>
              </p:ext>
            </p:extLst>
          </p:nvPr>
        </p:nvGraphicFramePr>
        <p:xfrm>
          <a:off x="1403648" y="1340768"/>
          <a:ext cx="65527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56540"/>
              </p:ext>
            </p:extLst>
          </p:nvPr>
        </p:nvGraphicFramePr>
        <p:xfrm>
          <a:off x="1547664" y="2057400"/>
          <a:ext cx="64087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689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42518"/>
              </p:ext>
            </p:extLst>
          </p:nvPr>
        </p:nvGraphicFramePr>
        <p:xfrm>
          <a:off x="1475656" y="2057400"/>
          <a:ext cx="6480720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382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229859"/>
              </p:ext>
            </p:extLst>
          </p:nvPr>
        </p:nvGraphicFramePr>
        <p:xfrm>
          <a:off x="1176865" y="2057400"/>
          <a:ext cx="6779511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59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219564"/>
              </p:ext>
            </p:extLst>
          </p:nvPr>
        </p:nvGraphicFramePr>
        <p:xfrm>
          <a:off x="1443198" y="2132856"/>
          <a:ext cx="665719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75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Referente della valutazione:Prof.ssa Carmela Arcidiacone</a:t>
            </a:r>
            <a:endParaRPr lang="it-IT"/>
          </a:p>
        </p:txBody>
      </p: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105527"/>
              </p:ext>
            </p:extLst>
          </p:nvPr>
        </p:nvGraphicFramePr>
        <p:xfrm>
          <a:off x="1176865" y="2057400"/>
          <a:ext cx="6707503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5755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691</TotalTime>
  <Words>375</Words>
  <Application>Microsoft Office PowerPoint</Application>
  <PresentationFormat>Presentazione su schermo (4:3)</PresentationFormat>
  <Paragraphs>109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Arial</vt:lpstr>
      <vt:lpstr>Calibri</vt:lpstr>
      <vt:lpstr>Garamond</vt:lpstr>
      <vt:lpstr>Organico</vt:lpstr>
      <vt:lpstr>Report-monitoraggio   2° Quadrimestre </vt:lpstr>
      <vt:lpstr>Presentazione standard di PowerPoint</vt:lpstr>
      <vt:lpstr>Risultati delle prove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 delle prove CLASSI SECONDE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 delle prove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monitoraggio</dc:title>
  <dc:creator>Arcidiacone</dc:creator>
  <cp:lastModifiedBy>PC-AcerV5</cp:lastModifiedBy>
  <cp:revision>69</cp:revision>
  <dcterms:created xsi:type="dcterms:W3CDTF">2018-02-06T11:49:28Z</dcterms:created>
  <dcterms:modified xsi:type="dcterms:W3CDTF">2019-06-19T18:44:44Z</dcterms:modified>
</cp:coreProperties>
</file>